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6"/>
  </p:notesMasterIdLst>
  <p:sldIdLst>
    <p:sldId id="256" r:id="rId2"/>
    <p:sldId id="318" r:id="rId3"/>
    <p:sldId id="274" r:id="rId4"/>
    <p:sldId id="275" r:id="rId5"/>
    <p:sldId id="276" r:id="rId6"/>
    <p:sldId id="277" r:id="rId7"/>
    <p:sldId id="278" r:id="rId8"/>
    <p:sldId id="279" r:id="rId9"/>
    <p:sldId id="280" r:id="rId10"/>
    <p:sldId id="281" r:id="rId11"/>
    <p:sldId id="282" r:id="rId12"/>
    <p:sldId id="283" r:id="rId13"/>
    <p:sldId id="331" r:id="rId14"/>
    <p:sldId id="284" r:id="rId15"/>
    <p:sldId id="332" r:id="rId16"/>
    <p:sldId id="285" r:id="rId17"/>
    <p:sldId id="286" r:id="rId18"/>
    <p:sldId id="333" r:id="rId19"/>
    <p:sldId id="334" r:id="rId20"/>
    <p:sldId id="288" r:id="rId21"/>
    <p:sldId id="289" r:id="rId22"/>
    <p:sldId id="290" r:id="rId23"/>
    <p:sldId id="291" r:id="rId24"/>
    <p:sldId id="292" r:id="rId25"/>
    <p:sldId id="293" r:id="rId26"/>
    <p:sldId id="294" r:id="rId27"/>
    <p:sldId id="335" r:id="rId28"/>
    <p:sldId id="295" r:id="rId29"/>
    <p:sldId id="304" r:id="rId30"/>
    <p:sldId id="296" r:id="rId31"/>
    <p:sldId id="297" r:id="rId32"/>
    <p:sldId id="306" r:id="rId33"/>
    <p:sldId id="319" r:id="rId34"/>
    <p:sldId id="320" r:id="rId35"/>
    <p:sldId id="321" r:id="rId36"/>
    <p:sldId id="322" r:id="rId37"/>
    <p:sldId id="323" r:id="rId38"/>
    <p:sldId id="324" r:id="rId39"/>
    <p:sldId id="325" r:id="rId40"/>
    <p:sldId id="326" r:id="rId41"/>
    <p:sldId id="327" r:id="rId42"/>
    <p:sldId id="328" r:id="rId43"/>
    <p:sldId id="329" r:id="rId44"/>
    <p:sldId id="330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458" autoAdjust="0"/>
    <p:restoredTop sz="94954" autoAdjust="0"/>
  </p:normalViewPr>
  <p:slideViewPr>
    <p:cSldViewPr snapToGrid="0">
      <p:cViewPr varScale="1">
        <p:scale>
          <a:sx n="85" d="100"/>
          <a:sy n="85" d="100"/>
        </p:scale>
        <p:origin x="523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C8A022-5104-4118-AC38-D24BAB4DF8F6}" type="datetimeFigureOut">
              <a:rPr lang="en-US" smtClean="0"/>
              <a:t>11/30/2024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E063D0-482F-4D93-9A41-0FCD47D6D2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9261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E063D0-482F-4D93-9A41-0FCD47D6D2E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9580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8E7E60-29E1-8C5B-88FF-F568A1EB0A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18B7A88-FD43-A13C-9501-CFD300E4CE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023671-0B3A-1564-889E-61A59BA97A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BBD410-9DFC-44A7-8C86-B47574BCB9BD}" type="datetimeFigureOut">
              <a:rPr lang="en-US" smtClean="0"/>
              <a:t>11/30/2024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76D005-3C35-F9AD-0597-7DBFF3F81E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3D0B41-6757-5F11-51D7-74502C2D1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B8EBA-AD39-4A30-88B4-41E40F6C39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3421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E91FD0-80F5-24F1-82CB-6C06706DE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7CD4443-588F-9D74-9C77-560254B9B3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32C238-3B2E-3283-6EAE-58679CA8B4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BBD410-9DFC-44A7-8C86-B47574BCB9BD}" type="datetimeFigureOut">
              <a:rPr lang="en-US" smtClean="0"/>
              <a:t>11/30/2024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80C4BA-72C2-2C29-409D-2DC5AC25F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1ABB75-9FB8-7C42-25D1-E9EDBD0404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B8EBA-AD39-4A30-88B4-41E40F6C39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06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786953F-8B0A-AE12-884D-24EBA82B0D1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13DB7F-D2D9-4438-40EB-181F8A1E11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FBB488-AF25-D41A-2263-7C76DF2768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BBD410-9DFC-44A7-8C86-B47574BCB9BD}" type="datetimeFigureOut">
              <a:rPr lang="en-US" smtClean="0"/>
              <a:t>11/30/2024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BC3041-6A70-9D03-9F13-555A224637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95058B-26B6-1DFD-70D9-032B8EB0E5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B8EBA-AD39-4A30-88B4-41E40F6C39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2924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8FC08-6B05-C0BB-73C5-5228F6E3E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821D6A-A05F-1CE6-DCB0-D41E849989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3C4B5E-7D83-687E-D025-911BF516CA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BBD410-9DFC-44A7-8C86-B47574BCB9BD}" type="datetimeFigureOut">
              <a:rPr lang="en-US" smtClean="0"/>
              <a:t>11/30/2024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BAD4C0-27E6-97D3-AAD6-CEF0C4C59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B67BA5-5D8F-56FE-AC25-260C7CD115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B8EBA-AD39-4A30-88B4-41E40F6C39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1871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3B5DD7-499E-B246-FE77-558FFF59D7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FEEBBA-427D-65CF-175A-CFAC865827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41A4B9-F3DB-FDFE-24C3-603CA0AD7D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BBD410-9DFC-44A7-8C86-B47574BCB9BD}" type="datetimeFigureOut">
              <a:rPr lang="en-US" smtClean="0"/>
              <a:t>11/30/2024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B22E79-E212-BC71-A6C7-3041C89616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3B64A0-B4D2-9A0B-8C3C-2D71754CAE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B8EBA-AD39-4A30-88B4-41E40F6C39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869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04DA60-ED75-C35A-5A9F-CDFF16829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2FF551-8EB3-E742-75E0-3C88FA8C88D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AA2AFD-8F9B-DD98-0257-7B5749BA0D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12917F-385E-7E3C-090F-DC3621CFB1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BBD410-9DFC-44A7-8C86-B47574BCB9BD}" type="datetimeFigureOut">
              <a:rPr lang="en-US" smtClean="0"/>
              <a:t>11/30/2024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F07211-F16C-A625-C6B9-FDB45DD374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7FE696-0006-9EBD-2F8F-0644D37B2E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B8EBA-AD39-4A30-88B4-41E40F6C39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2686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F9E9C8-8E4E-CB1F-F344-93C7F679A5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A180DE-2F0B-EF08-01C3-817E4159E3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57044F-F87F-5BF3-454B-973F131538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614A0D-BF85-2335-F743-80065C4503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6772D4C-1C28-6EF6-3C20-2302BD93F17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4D23EA1-F8AF-E3A1-1389-DFE8399FC3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BBD410-9DFC-44A7-8C86-B47574BCB9BD}" type="datetimeFigureOut">
              <a:rPr lang="en-US" smtClean="0"/>
              <a:t>11/30/2024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125BD9D-4BAC-FDA7-EDDC-465F9F3744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75A3DFC-7E69-5F80-6B37-1723BF204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B8EBA-AD39-4A30-88B4-41E40F6C39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3121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51E97B-6648-9B5E-58B4-A77BCB7C9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63B0C5-6049-A41B-0AB8-EA700F317C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BBD410-9DFC-44A7-8C86-B47574BCB9BD}" type="datetimeFigureOut">
              <a:rPr lang="en-US" smtClean="0"/>
              <a:t>11/30/2024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630D81-AFE1-C302-E223-F1B34E8214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A43A40-58D5-6297-7076-83F6C67BC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B8EBA-AD39-4A30-88B4-41E40F6C39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3761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DCF00C2-7775-DF30-C53A-1D3A2B66A8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BBD410-9DFC-44A7-8C86-B47574BCB9BD}" type="datetimeFigureOut">
              <a:rPr lang="en-US" smtClean="0"/>
              <a:t>11/30/2024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CF355D7-FC3C-D980-7E7C-B981AB888D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67389D-60CB-579C-F067-D1A1F5B216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B8EBA-AD39-4A30-88B4-41E40F6C39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880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42EE60-FAFA-DC50-D47A-ED22A03F11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C868D0-F605-701C-7B5F-DC261A530F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970ACF-7552-E1FE-8358-BBA6294E8F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075CA4-1B66-2CF3-4E6D-95905B7C1F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BBD410-9DFC-44A7-8C86-B47574BCB9BD}" type="datetimeFigureOut">
              <a:rPr lang="en-US" smtClean="0"/>
              <a:t>11/30/2024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F54BDB-E88B-5789-5D4A-EE71883AF9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D8B4F0-7EFA-9F68-6BB4-F353229E8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B8EBA-AD39-4A30-88B4-41E40F6C39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4135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4B40B0-CA07-8D69-4050-FA0F0ADFD5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B6E1632-691F-74A2-0BB7-735AE883789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7FF402-2A09-A360-966B-EA40A68819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5BBB3B-8694-09ED-D1D8-8433B28FC3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BBD410-9DFC-44A7-8C86-B47574BCB9BD}" type="datetimeFigureOut">
              <a:rPr lang="en-US" smtClean="0"/>
              <a:t>11/30/2024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FDB4EE-060A-828D-341A-00857D09DB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3D3710-C119-2376-9645-BEDB1852A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B8EBA-AD39-4A30-88B4-41E40F6C39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805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B04FBFA-B2E4-DD93-8C82-205C84DD11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8BE25C-EB74-E61F-B698-BD10B1F69B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EE7DEE-EBC7-EFA5-C0BA-9882FB89ED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BBD410-9DFC-44A7-8C86-B47574BCB9BD}" type="datetimeFigureOut">
              <a:rPr lang="en-US" smtClean="0"/>
              <a:t>11/30/2024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3765B5-168E-3E20-1677-A3A6DFABFF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624A01-83C3-A0BF-7E27-3E8704B5BD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7B8EBA-AD39-4A30-88B4-41E40F6C39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764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489A8-12A9-D8DE-00B6-FBA87D53F8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4095" y="646044"/>
            <a:ext cx="9872870" cy="2387600"/>
          </a:xfrm>
        </p:spPr>
        <p:txBody>
          <a:bodyPr>
            <a:noAutofit/>
          </a:bodyPr>
          <a:lstStyle/>
          <a:p>
            <a:r>
              <a:rPr lang="en-US" sz="6600" b="1" dirty="0"/>
              <a:t>BIIT </a:t>
            </a:r>
            <a:br>
              <a:rPr lang="en-US" sz="6600" b="1" dirty="0"/>
            </a:br>
            <a:r>
              <a:rPr lang="en-US" sz="6600" b="1" dirty="0"/>
              <a:t>Financial Aid Allocation Tool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07AA00-1EC3-DA01-DF22-A62606D2E7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2609919"/>
          </a:xfrm>
        </p:spPr>
        <p:txBody>
          <a:bodyPr>
            <a:normAutofit/>
          </a:bodyPr>
          <a:lstStyle/>
          <a:p>
            <a:pPr algn="l"/>
            <a:r>
              <a:rPr lang="en-US" b="1" dirty="0"/>
              <a:t>Team Members: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			2020-Arid-3690 (M. Amir Shahzad)</a:t>
            </a:r>
          </a:p>
          <a:p>
            <a:pPr algn="l"/>
            <a:r>
              <a:rPr lang="en-US" dirty="0"/>
              <a:t>			2020-Arid-3699 (Muhammad Bashir)</a:t>
            </a:r>
          </a:p>
        </p:txBody>
      </p:sp>
    </p:spTree>
    <p:extLst>
      <p:ext uri="{BB962C8B-B14F-4D97-AF65-F5344CB8AC3E}">
        <p14:creationId xmlns:p14="http://schemas.microsoft.com/office/powerpoint/2010/main" val="21691989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29C30E-D623-B7C6-5F1E-9D40746B21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9266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Admin Dashboard 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07BB3F6-C620-9139-949F-93CA310917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706" y="1452283"/>
            <a:ext cx="9729027" cy="4880611"/>
          </a:xfr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36206908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29C30E-D623-B7C6-5F1E-9D40746B2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err="1"/>
              <a:t>Meritbase</a:t>
            </a:r>
            <a:r>
              <a:rPr lang="en-US" b="1" dirty="0"/>
              <a:t> Short-Listing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5A411C2-1BDF-3611-2992-91473538A6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07507" y="1825625"/>
            <a:ext cx="9576986" cy="4351338"/>
          </a:xfr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98089345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29C30E-D623-B7C6-5F1E-9D40746B2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Admin View Applications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DF137BC-3E81-9E3F-CADC-CAED102E25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2409" y="2108047"/>
            <a:ext cx="8727182" cy="3786493"/>
          </a:xfr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4375547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29C30E-D623-B7C6-5F1E-9D40746B2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Review Application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DF137BC-3E81-9E3F-CADC-CAED102E25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4884" y="2143905"/>
            <a:ext cx="8262232" cy="3786493"/>
          </a:xfr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57506884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29C30E-D623-B7C6-5F1E-9D40746B2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Accepted Applications 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2A70692-2820-338F-E9B5-5069860A59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235" y="2085130"/>
            <a:ext cx="8979530" cy="3832327"/>
          </a:xfr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65828520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29C30E-D623-B7C6-5F1E-9D40746B2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Rejected Applications 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2A70692-2820-338F-E9B5-5069860A59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172" y="2085130"/>
            <a:ext cx="8957656" cy="3832327"/>
          </a:xfr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69112935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29C30E-D623-B7C6-5F1E-9D40746B2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err="1"/>
              <a:t>MeritBase</a:t>
            </a:r>
            <a:r>
              <a:rPr lang="en-US" b="1" dirty="0"/>
              <a:t> Rejected Applications 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FAC58BD-DB71-F0EB-95C2-BB8625B698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3040" y="1982014"/>
            <a:ext cx="9485920" cy="4038560"/>
          </a:xfr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31116908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29C30E-D623-B7C6-5F1E-9D40746B2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Committee Members 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A8998F3-EB8D-F5D4-819A-3A2D4C01C5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682" y="1835430"/>
            <a:ext cx="10112636" cy="4331728"/>
          </a:xfr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08568888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29C30E-D623-B7C6-5F1E-9D40746B2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Assign Graders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A8998F3-EB8D-F5D4-819A-3A2D4C01C5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682" y="1853874"/>
            <a:ext cx="10112636" cy="4294839"/>
          </a:xfr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87792361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29C30E-D623-B7C6-5F1E-9D40746B2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Assign Graders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A8998F3-EB8D-F5D4-819A-3A2D4C01C5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867" y="1853874"/>
            <a:ext cx="10028266" cy="4294839"/>
          </a:xfr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89563188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B27A00-39B0-BBA9-9B3E-7CDE21C093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857999"/>
          </a:xfrm>
        </p:spPr>
        <p:txBody>
          <a:bodyPr anchor="ctr"/>
          <a:lstStyle/>
          <a:p>
            <a:pPr algn="ctr"/>
            <a:r>
              <a:rPr lang="en-US" b="1" dirty="0"/>
              <a:t>React JS </a:t>
            </a:r>
            <a:br>
              <a:rPr lang="en-US" b="1" dirty="0"/>
            </a:br>
            <a:r>
              <a:rPr lang="en-US" b="1" dirty="0"/>
              <a:t>Screen’s </a:t>
            </a:r>
          </a:p>
        </p:txBody>
      </p:sp>
    </p:spTree>
    <p:extLst>
      <p:ext uri="{BB962C8B-B14F-4D97-AF65-F5344CB8AC3E}">
        <p14:creationId xmlns:p14="http://schemas.microsoft.com/office/powerpoint/2010/main" val="256135228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29C30E-D623-B7C6-5F1E-9D40746B2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Admin Dashboard 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266812E-6A59-25C6-BC09-DE84CECAD7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9420" y="1826668"/>
            <a:ext cx="9533160" cy="4349252"/>
          </a:xfr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38660685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29C30E-D623-B7C6-5F1E-9D40746B2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About Budget 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D04ED8C-2144-DD26-045E-5A4C6A339D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575" y="1839282"/>
            <a:ext cx="9508850" cy="4324024"/>
          </a:xfr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88993150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29C30E-D623-B7C6-5F1E-9D40746B2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Add Student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DE4FDFC-0682-27C9-776D-921A75CF3A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0607" y="1825625"/>
            <a:ext cx="9530785" cy="4351338"/>
          </a:xfr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31018869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29C30E-D623-B7C6-5F1E-9D40746B2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Policies 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060730C-2970-F584-221E-7AF37781F9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01006" y="1825625"/>
            <a:ext cx="9589987" cy="4351338"/>
          </a:xfr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42534376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29C30E-D623-B7C6-5F1E-9D40746B2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Add New Policies 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B3AC667-28F0-3AA4-B2F6-3AB5656DC0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120767"/>
            <a:ext cx="10515600" cy="3761053"/>
          </a:xfr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18418442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29C30E-D623-B7C6-5F1E-9D40746B2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Add Faculty Members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0CA6DD3-7016-BC73-2EDE-ADA7753187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49388" y="1825625"/>
            <a:ext cx="9693224" cy="4351338"/>
          </a:xfr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66435542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29C30E-D623-B7C6-5F1E-9D40746B2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Add Committee Member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C3A9E1C-F39D-87FD-D28B-8C9FD21DA1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1279" y="1900920"/>
            <a:ext cx="9249442" cy="4200748"/>
          </a:xfr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85983884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29C30E-D623-B7C6-5F1E-9D40746B2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Allocation Sheet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C3A9E1C-F39D-87FD-D28B-8C9FD21DA1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6115" y="1900920"/>
            <a:ext cx="9179770" cy="4200748"/>
          </a:xfr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76975907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29C30E-D623-B7C6-5F1E-9D40746B2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Committee Dashboard 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F233974D-948E-9A1C-A01C-77A195DCBF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540" y="1825625"/>
            <a:ext cx="9492918" cy="4351338"/>
          </a:xfr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59165914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29C30E-D623-B7C6-5F1E-9D40746B2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Committee View Application 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A2BD5DD-30C8-FB4F-77F3-8B0AB8B432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641" y="1825625"/>
            <a:ext cx="9526717" cy="4351338"/>
          </a:xfr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23616471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29C30E-D623-B7C6-5F1E-9D40746B2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Login Screen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CCFF78E-210B-FB5B-B39F-5B1C92FAB1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12043" y="1825625"/>
            <a:ext cx="9567913" cy="4351338"/>
          </a:xfr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81762842"/>
      </p:ext>
    </p:extLst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29C30E-D623-B7C6-5F1E-9D40746B2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View Remaining Amount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8720576-EFCA-1CC9-0952-D6C66CDBFA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3021" y="1837862"/>
            <a:ext cx="9565958" cy="4326863"/>
          </a:xfr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46282231"/>
      </p:ext>
    </p:extLst>
  </p:cSld>
  <p:clrMapOvr>
    <a:masterClrMapping/>
  </p:clrMapOvr>
  <p:transition spd="slow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29C30E-D623-B7C6-5F1E-9D40746B2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Faculty Dashboard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365D8D1-597E-50A8-CD66-787B6BA3A1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2788" y="1825625"/>
            <a:ext cx="9586424" cy="4351338"/>
          </a:xfr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07548335"/>
      </p:ext>
    </p:extLst>
  </p:cSld>
  <p:clrMapOvr>
    <a:masterClrMapping/>
  </p:clrMapOvr>
  <p:transition spd="slow">
    <p:push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B27A00-39B0-BBA9-9B3E-7CDE21C093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857999"/>
          </a:xfrm>
        </p:spPr>
        <p:txBody>
          <a:bodyPr anchor="ctr"/>
          <a:lstStyle/>
          <a:p>
            <a:pPr algn="ctr"/>
            <a:r>
              <a:rPr lang="en-US" b="1" dirty="0"/>
              <a:t>Android</a:t>
            </a:r>
            <a:br>
              <a:rPr lang="en-US" b="1" dirty="0"/>
            </a:br>
            <a:r>
              <a:rPr lang="en-US" b="1" dirty="0"/>
              <a:t>Screen’s </a:t>
            </a:r>
          </a:p>
        </p:txBody>
      </p:sp>
    </p:spTree>
    <p:extLst>
      <p:ext uri="{BB962C8B-B14F-4D97-AF65-F5344CB8AC3E}">
        <p14:creationId xmlns:p14="http://schemas.microsoft.com/office/powerpoint/2010/main" val="3936829547"/>
      </p:ext>
    </p:extLst>
  </p:cSld>
  <p:clrMapOvr>
    <a:masterClrMapping/>
  </p:clrMapOvr>
  <p:transition spd="slow">
    <p:push dir="u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9ABC69-56FC-5BE3-164A-0D60432B4B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612" y="679726"/>
            <a:ext cx="5157787" cy="823912"/>
          </a:xfrm>
        </p:spPr>
        <p:txBody>
          <a:bodyPr/>
          <a:lstStyle/>
          <a:p>
            <a:pPr algn="ctr"/>
            <a:r>
              <a:rPr lang="en-US" dirty="0"/>
              <a:t>Login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488ADE-0F1F-347B-E5D2-441DDCC454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96000" y="679726"/>
            <a:ext cx="5183188" cy="823912"/>
          </a:xfrm>
        </p:spPr>
        <p:txBody>
          <a:bodyPr/>
          <a:lstStyle/>
          <a:p>
            <a:pPr algn="ctr"/>
            <a:r>
              <a:rPr lang="en-US" dirty="0"/>
              <a:t>Student Dashboard </a:t>
            </a:r>
          </a:p>
        </p:txBody>
      </p:sp>
      <p:pic>
        <p:nvPicPr>
          <p:cNvPr id="6" name="Content Placeholder 11">
            <a:extLst>
              <a:ext uri="{FF2B5EF4-FFF2-40B4-BE49-F238E27FC236}">
                <a16:creationId xmlns:a16="http://schemas.microsoft.com/office/drawing/2014/main" id="{581A733B-8408-E16B-4875-ACE8CBA15FBD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48947" y="1825740"/>
            <a:ext cx="2333115" cy="4512204"/>
          </a:xfrm>
          <a:ln>
            <a:solidFill>
              <a:schemeClr val="tx1"/>
            </a:solidFill>
          </a:ln>
        </p:spPr>
      </p:pic>
      <p:pic>
        <p:nvPicPr>
          <p:cNvPr id="9" name="Content Placeholder 8" descr="C:\Users\mamir\AppData\Local\Microsoft\Windows\INetCache\IE\7IHH36FZ\Screenshot_20241004_102401[1].jpg">
            <a:extLst>
              <a:ext uri="{FF2B5EF4-FFF2-40B4-BE49-F238E27FC236}">
                <a16:creationId xmlns:a16="http://schemas.microsoft.com/office/drawing/2014/main" id="{4725911A-E76A-4512-AC2C-A481CCD27E8F}"/>
              </a:ext>
            </a:extLst>
          </p:cNvPr>
          <p:cNvPicPr>
            <a:picLocks noGrp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9938" y="1825739"/>
            <a:ext cx="2333115" cy="451220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64797667"/>
      </p:ext>
    </p:extLst>
  </p:cSld>
  <p:clrMapOvr>
    <a:masterClrMapping/>
  </p:clrMapOvr>
  <p:transition spd="slow">
    <p:push dir="u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9ABC69-56FC-5BE3-164A-0D60432B4B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612" y="679726"/>
            <a:ext cx="5157787" cy="823912"/>
          </a:xfrm>
        </p:spPr>
        <p:txBody>
          <a:bodyPr/>
          <a:lstStyle/>
          <a:p>
            <a:pPr algn="ctr"/>
            <a:r>
              <a:rPr lang="en-US" dirty="0"/>
              <a:t>Apply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488ADE-0F1F-347B-E5D2-441DDCC454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96000" y="679726"/>
            <a:ext cx="5183188" cy="823912"/>
          </a:xfrm>
        </p:spPr>
        <p:txBody>
          <a:bodyPr/>
          <a:lstStyle/>
          <a:p>
            <a:pPr algn="ctr"/>
            <a:r>
              <a:rPr lang="en-US" dirty="0"/>
              <a:t>Personal Details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EEB126A-5D95-18C8-C177-74B76FE7706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09940" y="1828725"/>
            <a:ext cx="2333115" cy="4509219"/>
          </a:xfrm>
          <a:ln>
            <a:solidFill>
              <a:schemeClr val="tx1"/>
            </a:solidFill>
          </a:ln>
        </p:spPr>
      </p:pic>
      <p:pic>
        <p:nvPicPr>
          <p:cNvPr id="6" name="Content Placeholder 11">
            <a:extLst>
              <a:ext uri="{FF2B5EF4-FFF2-40B4-BE49-F238E27FC236}">
                <a16:creationId xmlns:a16="http://schemas.microsoft.com/office/drawing/2014/main" id="{581A733B-8408-E16B-4875-ACE8CBA15FBD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48947" y="1825740"/>
            <a:ext cx="2333115" cy="4512204"/>
          </a:xfr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43796504"/>
      </p:ext>
    </p:extLst>
  </p:cSld>
  <p:clrMapOvr>
    <a:masterClrMapping/>
  </p:clrMapOvr>
  <p:transition spd="slow">
    <p:push dir="u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9ABC69-56FC-5BE3-164A-0D60432B4B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612" y="679726"/>
            <a:ext cx="5157787" cy="823912"/>
          </a:xfrm>
        </p:spPr>
        <p:txBody>
          <a:bodyPr/>
          <a:lstStyle/>
          <a:p>
            <a:pPr algn="ctr"/>
            <a:r>
              <a:rPr lang="en-US" dirty="0"/>
              <a:t>Admin Dashboard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488ADE-0F1F-347B-E5D2-441DDCC454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96000" y="679726"/>
            <a:ext cx="5183188" cy="823912"/>
          </a:xfrm>
        </p:spPr>
        <p:txBody>
          <a:bodyPr/>
          <a:lstStyle/>
          <a:p>
            <a:pPr algn="ctr"/>
            <a:r>
              <a:rPr lang="en-US" dirty="0"/>
              <a:t>Admin Dashboard 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EEB126A-5D95-18C8-C177-74B76FE7706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09940" y="1828725"/>
            <a:ext cx="2333115" cy="4509219"/>
          </a:xfrm>
          <a:ln>
            <a:solidFill>
              <a:schemeClr val="tx1"/>
            </a:solidFill>
          </a:ln>
        </p:spPr>
      </p:pic>
      <p:pic>
        <p:nvPicPr>
          <p:cNvPr id="6" name="Content Placeholder 11">
            <a:extLst>
              <a:ext uri="{FF2B5EF4-FFF2-40B4-BE49-F238E27FC236}">
                <a16:creationId xmlns:a16="http://schemas.microsoft.com/office/drawing/2014/main" id="{581A733B-8408-E16B-4875-ACE8CBA15FBD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48947" y="1825740"/>
            <a:ext cx="2333115" cy="4512204"/>
          </a:xfr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68155298"/>
      </p:ext>
    </p:extLst>
  </p:cSld>
  <p:clrMapOvr>
    <a:masterClrMapping/>
  </p:clrMapOvr>
  <p:transition spd="slow">
    <p:push dir="u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9ABC69-56FC-5BE3-164A-0D60432B4B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612" y="679726"/>
            <a:ext cx="5157787" cy="823912"/>
          </a:xfrm>
        </p:spPr>
        <p:txBody>
          <a:bodyPr/>
          <a:lstStyle/>
          <a:p>
            <a:pPr algn="ctr"/>
            <a:r>
              <a:rPr lang="en-US" dirty="0" err="1"/>
              <a:t>Meritbase</a:t>
            </a:r>
            <a:r>
              <a:rPr lang="en-US" dirty="0"/>
              <a:t> Short Listing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488ADE-0F1F-347B-E5D2-441DDCC454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96000" y="679726"/>
            <a:ext cx="5183188" cy="823912"/>
          </a:xfrm>
        </p:spPr>
        <p:txBody>
          <a:bodyPr/>
          <a:lstStyle/>
          <a:p>
            <a:pPr algn="ctr"/>
            <a:r>
              <a:rPr lang="en-US" dirty="0" err="1"/>
              <a:t>Needbase</a:t>
            </a:r>
            <a:r>
              <a:rPr lang="en-US" dirty="0"/>
              <a:t> Application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EEB126A-5D95-18C8-C177-74B76FE7706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09940" y="1828725"/>
            <a:ext cx="2333115" cy="4509219"/>
          </a:xfrm>
          <a:ln>
            <a:solidFill>
              <a:schemeClr val="tx1"/>
            </a:solidFill>
          </a:ln>
        </p:spPr>
      </p:pic>
      <p:pic>
        <p:nvPicPr>
          <p:cNvPr id="6" name="Content Placeholder 11">
            <a:extLst>
              <a:ext uri="{FF2B5EF4-FFF2-40B4-BE49-F238E27FC236}">
                <a16:creationId xmlns:a16="http://schemas.microsoft.com/office/drawing/2014/main" id="{581A733B-8408-E16B-4875-ACE8CBA15FBD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48947" y="1825740"/>
            <a:ext cx="2333115" cy="4512204"/>
          </a:xfr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97966307"/>
      </p:ext>
    </p:extLst>
  </p:cSld>
  <p:clrMapOvr>
    <a:masterClrMapping/>
  </p:clrMapOvr>
  <p:transition spd="slow">
    <p:push dir="u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9ABC69-56FC-5BE3-164A-0D60432B4B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612" y="679726"/>
            <a:ext cx="5157787" cy="823912"/>
          </a:xfrm>
        </p:spPr>
        <p:txBody>
          <a:bodyPr/>
          <a:lstStyle/>
          <a:p>
            <a:pPr algn="ctr"/>
            <a:r>
              <a:rPr lang="en-US" dirty="0"/>
              <a:t>Accepted Application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488ADE-0F1F-347B-E5D2-441DDCC454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96000" y="679726"/>
            <a:ext cx="5183188" cy="823912"/>
          </a:xfrm>
        </p:spPr>
        <p:txBody>
          <a:bodyPr/>
          <a:lstStyle/>
          <a:p>
            <a:pPr algn="ctr"/>
            <a:r>
              <a:rPr lang="en-US" dirty="0"/>
              <a:t>Rejected Application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EEB126A-5D95-18C8-C177-74B76FE7706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09940" y="1828725"/>
            <a:ext cx="2333115" cy="4509219"/>
          </a:xfrm>
          <a:ln>
            <a:solidFill>
              <a:schemeClr val="tx1"/>
            </a:solidFill>
          </a:ln>
        </p:spPr>
      </p:pic>
      <p:pic>
        <p:nvPicPr>
          <p:cNvPr id="6" name="Content Placeholder 11">
            <a:extLst>
              <a:ext uri="{FF2B5EF4-FFF2-40B4-BE49-F238E27FC236}">
                <a16:creationId xmlns:a16="http://schemas.microsoft.com/office/drawing/2014/main" id="{581A733B-8408-E16B-4875-ACE8CBA15FBD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48947" y="1825740"/>
            <a:ext cx="2333115" cy="4512204"/>
          </a:xfr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35944619"/>
      </p:ext>
    </p:extLst>
  </p:cSld>
  <p:clrMapOvr>
    <a:masterClrMapping/>
  </p:clrMapOvr>
  <p:transition spd="slow">
    <p:push dir="u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9ABC69-56FC-5BE3-164A-0D60432B4B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612" y="679726"/>
            <a:ext cx="5157787" cy="823912"/>
          </a:xfrm>
        </p:spPr>
        <p:txBody>
          <a:bodyPr/>
          <a:lstStyle/>
          <a:p>
            <a:pPr algn="ctr"/>
            <a:r>
              <a:rPr lang="en-US" dirty="0"/>
              <a:t>Committee Member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488ADE-0F1F-347B-E5D2-441DDCC454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96000" y="679726"/>
            <a:ext cx="5183188" cy="823912"/>
          </a:xfrm>
        </p:spPr>
        <p:txBody>
          <a:bodyPr/>
          <a:lstStyle/>
          <a:p>
            <a:pPr algn="ctr"/>
            <a:r>
              <a:rPr lang="en-US" dirty="0"/>
              <a:t>Assign Graders 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EEB126A-5D95-18C8-C177-74B76FE7706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09940" y="1828725"/>
            <a:ext cx="2333115" cy="4509219"/>
          </a:xfrm>
          <a:ln>
            <a:solidFill>
              <a:schemeClr val="tx1"/>
            </a:solidFill>
          </a:ln>
        </p:spPr>
      </p:pic>
      <p:pic>
        <p:nvPicPr>
          <p:cNvPr id="6" name="Content Placeholder 11">
            <a:extLst>
              <a:ext uri="{FF2B5EF4-FFF2-40B4-BE49-F238E27FC236}">
                <a16:creationId xmlns:a16="http://schemas.microsoft.com/office/drawing/2014/main" id="{581A733B-8408-E16B-4875-ACE8CBA15FBD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48947" y="1825740"/>
            <a:ext cx="2333115" cy="4512204"/>
          </a:xfr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7326167"/>
      </p:ext>
    </p:extLst>
  </p:cSld>
  <p:clrMapOvr>
    <a:masterClrMapping/>
  </p:clrMapOvr>
  <p:transition spd="slow">
    <p:push dir="u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9ABC69-56FC-5BE3-164A-0D60432B4B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612" y="679726"/>
            <a:ext cx="5157787" cy="823912"/>
          </a:xfrm>
        </p:spPr>
        <p:txBody>
          <a:bodyPr/>
          <a:lstStyle/>
          <a:p>
            <a:pPr algn="ctr"/>
            <a:r>
              <a:rPr lang="en-US" dirty="0"/>
              <a:t>Student Records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488ADE-0F1F-347B-E5D2-441DDCC454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96000" y="679726"/>
            <a:ext cx="5183188" cy="823912"/>
          </a:xfrm>
        </p:spPr>
        <p:txBody>
          <a:bodyPr/>
          <a:lstStyle/>
          <a:p>
            <a:pPr algn="ctr"/>
            <a:r>
              <a:rPr lang="en-US" dirty="0"/>
              <a:t>Add Student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EEB126A-5D95-18C8-C177-74B76FE7706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09940" y="1828725"/>
            <a:ext cx="2333115" cy="4509219"/>
          </a:xfrm>
          <a:ln>
            <a:solidFill>
              <a:schemeClr val="tx1"/>
            </a:solidFill>
          </a:ln>
        </p:spPr>
      </p:pic>
      <p:pic>
        <p:nvPicPr>
          <p:cNvPr id="6" name="Content Placeholder 11">
            <a:extLst>
              <a:ext uri="{FF2B5EF4-FFF2-40B4-BE49-F238E27FC236}">
                <a16:creationId xmlns:a16="http://schemas.microsoft.com/office/drawing/2014/main" id="{581A733B-8408-E16B-4875-ACE8CBA15FBD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48947" y="1825740"/>
            <a:ext cx="2333115" cy="4512204"/>
          </a:xfr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51927765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29C30E-D623-B7C6-5F1E-9D40746B2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Student Dashboard 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D881B0F0-849A-4690-96AA-F60C68AC2B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617" y="1825625"/>
            <a:ext cx="9504766" cy="4351338"/>
          </a:xfrm>
        </p:spPr>
      </p:pic>
    </p:spTree>
    <p:extLst>
      <p:ext uri="{BB962C8B-B14F-4D97-AF65-F5344CB8AC3E}">
        <p14:creationId xmlns:p14="http://schemas.microsoft.com/office/powerpoint/2010/main" val="3640468995"/>
      </p:ext>
    </p:extLst>
  </p:cSld>
  <p:clrMapOvr>
    <a:masterClrMapping/>
  </p:clrMapOvr>
  <p:transition spd="slow">
    <p:push dir="u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9ABC69-56FC-5BE3-164A-0D60432B4B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612" y="679726"/>
            <a:ext cx="5157787" cy="823912"/>
          </a:xfrm>
        </p:spPr>
        <p:txBody>
          <a:bodyPr/>
          <a:lstStyle/>
          <a:p>
            <a:pPr algn="ctr"/>
            <a:r>
              <a:rPr lang="en-US" dirty="0"/>
              <a:t>Policies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488ADE-0F1F-347B-E5D2-441DDCC454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96000" y="679726"/>
            <a:ext cx="5183188" cy="823912"/>
          </a:xfrm>
        </p:spPr>
        <p:txBody>
          <a:bodyPr/>
          <a:lstStyle/>
          <a:p>
            <a:pPr algn="ctr"/>
            <a:r>
              <a:rPr lang="en-US" dirty="0"/>
              <a:t>Add </a:t>
            </a:r>
            <a:r>
              <a:rPr lang="en-US" dirty="0" err="1"/>
              <a:t>Meritbase</a:t>
            </a:r>
            <a:r>
              <a:rPr lang="en-US" dirty="0"/>
              <a:t> Policy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EEB126A-5D95-18C8-C177-74B76FE7706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09940" y="1828725"/>
            <a:ext cx="2333115" cy="4509219"/>
          </a:xfrm>
          <a:ln>
            <a:solidFill>
              <a:schemeClr val="tx1"/>
            </a:solidFill>
          </a:ln>
        </p:spPr>
      </p:pic>
      <p:pic>
        <p:nvPicPr>
          <p:cNvPr id="6" name="Content Placeholder 11">
            <a:extLst>
              <a:ext uri="{FF2B5EF4-FFF2-40B4-BE49-F238E27FC236}">
                <a16:creationId xmlns:a16="http://schemas.microsoft.com/office/drawing/2014/main" id="{581A733B-8408-E16B-4875-ACE8CBA15FBD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48947" y="1825740"/>
            <a:ext cx="2333115" cy="4512204"/>
          </a:xfr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16754186"/>
      </p:ext>
    </p:extLst>
  </p:cSld>
  <p:clrMapOvr>
    <a:masterClrMapping/>
  </p:clrMapOvr>
  <p:transition spd="slow">
    <p:push dir="u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9ABC69-56FC-5BE3-164A-0D60432B4B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612" y="679726"/>
            <a:ext cx="5157787" cy="823912"/>
          </a:xfrm>
        </p:spPr>
        <p:txBody>
          <a:bodyPr/>
          <a:lstStyle/>
          <a:p>
            <a:pPr algn="ctr"/>
            <a:r>
              <a:rPr lang="en-US" dirty="0"/>
              <a:t>Add Policies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488ADE-0F1F-347B-E5D2-441DDCC454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96000" y="679726"/>
            <a:ext cx="5183188" cy="823912"/>
          </a:xfrm>
        </p:spPr>
        <p:txBody>
          <a:bodyPr/>
          <a:lstStyle/>
          <a:p>
            <a:pPr algn="ctr"/>
            <a:r>
              <a:rPr lang="en-US" dirty="0"/>
              <a:t>Add Budget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EEB126A-5D95-18C8-C177-74B76FE7706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09940" y="1828725"/>
            <a:ext cx="2333115" cy="4509219"/>
          </a:xfrm>
          <a:ln>
            <a:solidFill>
              <a:schemeClr val="tx1"/>
            </a:solidFill>
          </a:ln>
        </p:spPr>
      </p:pic>
      <p:pic>
        <p:nvPicPr>
          <p:cNvPr id="6" name="Content Placeholder 11">
            <a:extLst>
              <a:ext uri="{FF2B5EF4-FFF2-40B4-BE49-F238E27FC236}">
                <a16:creationId xmlns:a16="http://schemas.microsoft.com/office/drawing/2014/main" id="{581A733B-8408-E16B-4875-ACE8CBA15FBD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48947" y="1825740"/>
            <a:ext cx="2333115" cy="4512204"/>
          </a:xfr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51291304"/>
      </p:ext>
    </p:extLst>
  </p:cSld>
  <p:clrMapOvr>
    <a:masterClrMapping/>
  </p:clrMapOvr>
  <p:transition spd="slow">
    <p:push dir="u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9ABC69-56FC-5BE3-164A-0D60432B4B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612" y="679726"/>
            <a:ext cx="5157787" cy="823912"/>
          </a:xfrm>
        </p:spPr>
        <p:txBody>
          <a:bodyPr/>
          <a:lstStyle/>
          <a:p>
            <a:pPr algn="ctr"/>
            <a:r>
              <a:rPr lang="en-US" dirty="0"/>
              <a:t>Committee Dashboard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488ADE-0F1F-347B-E5D2-441DDCC454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96000" y="679726"/>
            <a:ext cx="5183188" cy="823912"/>
          </a:xfrm>
        </p:spPr>
        <p:txBody>
          <a:bodyPr/>
          <a:lstStyle/>
          <a:p>
            <a:pPr algn="ctr"/>
            <a:r>
              <a:rPr lang="en-US" dirty="0"/>
              <a:t>Committee Dashboard 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EEB126A-5D95-18C8-C177-74B76FE7706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09940" y="1828725"/>
            <a:ext cx="2333115" cy="4509219"/>
          </a:xfrm>
          <a:ln>
            <a:solidFill>
              <a:schemeClr val="tx1"/>
            </a:solidFill>
          </a:ln>
        </p:spPr>
      </p:pic>
      <p:pic>
        <p:nvPicPr>
          <p:cNvPr id="6" name="Content Placeholder 11">
            <a:extLst>
              <a:ext uri="{FF2B5EF4-FFF2-40B4-BE49-F238E27FC236}">
                <a16:creationId xmlns:a16="http://schemas.microsoft.com/office/drawing/2014/main" id="{581A733B-8408-E16B-4875-ACE8CBA15FBD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48947" y="1825740"/>
            <a:ext cx="2333115" cy="4512204"/>
          </a:xfr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42846478"/>
      </p:ext>
    </p:extLst>
  </p:cSld>
  <p:clrMapOvr>
    <a:masterClrMapping/>
  </p:clrMapOvr>
  <p:transition spd="slow">
    <p:push dir="u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9ABC69-56FC-5BE3-164A-0D60432B4B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612" y="679726"/>
            <a:ext cx="5157787" cy="823912"/>
          </a:xfrm>
        </p:spPr>
        <p:txBody>
          <a:bodyPr/>
          <a:lstStyle/>
          <a:p>
            <a:pPr algn="ctr"/>
            <a:r>
              <a:rPr lang="en-US" dirty="0"/>
              <a:t>Faculty Dashboard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488ADE-0F1F-347B-E5D2-441DDCC454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96000" y="679726"/>
            <a:ext cx="5183188" cy="823912"/>
          </a:xfrm>
        </p:spPr>
        <p:txBody>
          <a:bodyPr/>
          <a:lstStyle/>
          <a:p>
            <a:pPr algn="ctr"/>
            <a:r>
              <a:rPr lang="en-US" dirty="0"/>
              <a:t>Faculty Dashboard 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EEB126A-5D95-18C8-C177-74B76FE7706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09940" y="1828725"/>
            <a:ext cx="2333115" cy="4509219"/>
          </a:xfrm>
          <a:ln>
            <a:solidFill>
              <a:schemeClr val="tx1"/>
            </a:solidFill>
          </a:ln>
        </p:spPr>
      </p:pic>
      <p:pic>
        <p:nvPicPr>
          <p:cNvPr id="6" name="Content Placeholder 11">
            <a:extLst>
              <a:ext uri="{FF2B5EF4-FFF2-40B4-BE49-F238E27FC236}">
                <a16:creationId xmlns:a16="http://schemas.microsoft.com/office/drawing/2014/main" id="{581A733B-8408-E16B-4875-ACE8CBA15FBD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48947" y="1825740"/>
            <a:ext cx="2333115" cy="4512204"/>
          </a:xfr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51771932"/>
      </p:ext>
    </p:extLst>
  </p:cSld>
  <p:clrMapOvr>
    <a:masterClrMapping/>
  </p:clrMapOvr>
  <p:transition spd="slow">
    <p:push dir="u"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71D46F9-481F-332B-AE60-DD6651ACEB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84822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29C30E-D623-B7C6-5F1E-9D40746B2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Apply 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53E950B-9682-D32A-2280-4D5D587924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8732" y="1825625"/>
            <a:ext cx="9434536" cy="4351338"/>
          </a:xfr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92794141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29C30E-D623-B7C6-5F1E-9D40746B2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Personal Details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E75576D-3C78-2391-A98C-EB8B378219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59544" y="1809149"/>
            <a:ext cx="9472912" cy="4351338"/>
          </a:xfr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04322621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29C30E-D623-B7C6-5F1E-9D40746B2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err="1"/>
              <a:t>Needbase</a:t>
            </a:r>
            <a:r>
              <a:rPr lang="en-US" b="1" dirty="0"/>
              <a:t> Criteria 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24A1643-9AAE-ED53-51FD-C00F02CF9F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02534" y="1825625"/>
            <a:ext cx="9586931" cy="4351338"/>
          </a:xfr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8727954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29C30E-D623-B7C6-5F1E-9D40746B2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err="1"/>
              <a:t>Meritbase</a:t>
            </a:r>
            <a:r>
              <a:rPr lang="en-US" b="1" dirty="0"/>
              <a:t> Criteria 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3B20B64-CFDB-70E1-4C2B-FFBEA16562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07028" y="1825625"/>
            <a:ext cx="9577944" cy="4351338"/>
          </a:xfr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08034310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29C30E-D623-B7C6-5F1E-9D40746B2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Help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1ED9E3AA-3010-DE26-2416-2EAA700BC7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7025" y="1825625"/>
            <a:ext cx="9597950" cy="4351338"/>
          </a:xfr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70291699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651</TotalTime>
  <Words>140</Words>
  <Application>Microsoft Office PowerPoint</Application>
  <PresentationFormat>Widescreen</PresentationFormat>
  <Paragraphs>59</Paragraphs>
  <Slides>44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8" baseType="lpstr">
      <vt:lpstr>Arial</vt:lpstr>
      <vt:lpstr>Calibri</vt:lpstr>
      <vt:lpstr>Calibri Light</vt:lpstr>
      <vt:lpstr>Office Theme</vt:lpstr>
      <vt:lpstr>BIIT  Financial Aid Allocation Tool</vt:lpstr>
      <vt:lpstr>React JS  Screen’s </vt:lpstr>
      <vt:lpstr>Login Screen</vt:lpstr>
      <vt:lpstr>Student Dashboard </vt:lpstr>
      <vt:lpstr>Apply </vt:lpstr>
      <vt:lpstr>Personal Details</vt:lpstr>
      <vt:lpstr>Needbase Criteria </vt:lpstr>
      <vt:lpstr>Meritbase Criteria </vt:lpstr>
      <vt:lpstr>Help</vt:lpstr>
      <vt:lpstr>Admin Dashboard </vt:lpstr>
      <vt:lpstr>Meritbase Short-Listing</vt:lpstr>
      <vt:lpstr>Admin View Applications</vt:lpstr>
      <vt:lpstr>Review Application</vt:lpstr>
      <vt:lpstr>Accepted Applications </vt:lpstr>
      <vt:lpstr>Rejected Applications </vt:lpstr>
      <vt:lpstr>MeritBase Rejected Applications </vt:lpstr>
      <vt:lpstr>Committee Members </vt:lpstr>
      <vt:lpstr>Assign Graders</vt:lpstr>
      <vt:lpstr>Assign Graders</vt:lpstr>
      <vt:lpstr>Admin Dashboard </vt:lpstr>
      <vt:lpstr>About Budget </vt:lpstr>
      <vt:lpstr>Add Student</vt:lpstr>
      <vt:lpstr>Policies </vt:lpstr>
      <vt:lpstr>Add New Policies </vt:lpstr>
      <vt:lpstr>Add Faculty Members</vt:lpstr>
      <vt:lpstr>Add Committee Member</vt:lpstr>
      <vt:lpstr>Allocation Sheet</vt:lpstr>
      <vt:lpstr>Committee Dashboard </vt:lpstr>
      <vt:lpstr>Committee View Application </vt:lpstr>
      <vt:lpstr>View Remaining Amount</vt:lpstr>
      <vt:lpstr>Faculty Dashboard</vt:lpstr>
      <vt:lpstr>Android Screen’s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BIIT  Financial Aid Allocation Tool</dc:title>
  <dc:creator>Muhammad Amir</dc:creator>
  <cp:keywords>Bhai G</cp:keywords>
  <cp:lastModifiedBy>Muhammad Amir</cp:lastModifiedBy>
  <cp:revision>18</cp:revision>
  <dcterms:created xsi:type="dcterms:W3CDTF">2024-05-27T04:23:23Z</dcterms:created>
  <dcterms:modified xsi:type="dcterms:W3CDTF">2024-11-30T06:25:39Z</dcterms:modified>
</cp:coreProperties>
</file>